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89" r:id="rId2"/>
    <p:sldId id="273" r:id="rId3"/>
    <p:sldId id="290" r:id="rId4"/>
    <p:sldId id="276" r:id="rId5"/>
    <p:sldId id="281" r:id="rId6"/>
    <p:sldId id="279" r:id="rId7"/>
    <p:sldId id="280" r:id="rId8"/>
    <p:sldId id="282" r:id="rId9"/>
    <p:sldId id="283" r:id="rId10"/>
    <p:sldId id="285" r:id="rId11"/>
    <p:sldId id="292" r:id="rId12"/>
    <p:sldId id="284" r:id="rId13"/>
    <p:sldId id="291" r:id="rId14"/>
    <p:sldId id="274" r:id="rId15"/>
    <p:sldId id="287" r:id="rId16"/>
    <p:sldId id="288" r:id="rId17"/>
  </p:sldIdLst>
  <p:sldSz cx="14630400" cy="8229600"/>
  <p:notesSz cx="8229600" cy="14630400"/>
  <p:embeddedFontLst>
    <p:embeddedFont>
      <p:font typeface="Heebo" pitchFamily="2" charset="-79"/>
      <p:regular r:id="rId19"/>
      <p:bold r:id="rId20"/>
    </p:embeddedFont>
    <p:embeddedFont>
      <p:font typeface="Heebo Light" pitchFamily="2" charset="-79"/>
      <p:regular r:id="rId21"/>
    </p:embeddedFont>
    <p:embeddedFont>
      <p:font typeface="Montserrat" pitchFamily="2" charset="0"/>
      <p:regular r:id="rId22"/>
      <p:bold r:id="rId23"/>
      <p:italic r:id="rId24"/>
      <p:boldItalic r:id="rId25"/>
    </p:embeddedFont>
    <p:embeddedFont>
      <p:font typeface="Prompt Medium" panose="00000600000000000000" pitchFamily="2" charset="-34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2093C"/>
    <a:srgbClr val="001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DCDA1-0195-456F-83AF-32597A2861B4}" v="29" dt="2025-05-07T21:23:58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1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5AEA9-5815-0B14-BC71-D5E4D1D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FAB8B-523F-E30C-3825-AC4E19CD3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DCF0-1BB2-4DCA-EB98-56C8200A2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61A-D5A1-8436-A271-62B0CDE3B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E331-1186-A4D5-1E11-21A5843B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8396A-51D4-69F6-7F19-D37E495D3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61D75-F4FB-CF0D-46EB-51547EF4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B0E4A-023A-84FA-B289-0DB1230DA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1557-7B7C-F864-FA75-E22E808F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12D99-9001-8AEA-8FF6-A891A1940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2AD57-831D-4F43-DE9F-4C8A75ABF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5CBC-DDFA-E0C8-E527-50C952C69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3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6E27-09D9-DBA2-188D-8C8A75B4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AC027-0919-FDB7-371E-64504C255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D2B6E-B257-50DE-211E-37F0EDB50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52B-D273-B098-E3DB-BA60ACEE0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D6EF-51C4-EFE6-CE7D-AD124BE8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9229A-7405-E4A7-0254-10DE867AC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DB2D1-DC78-3532-FDCE-8FF347E9E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0D9B0-8737-0652-EBDD-EBB6C57F8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FF9B-8A29-709A-37AC-1E6A39F27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0A754-28E7-B233-4F7A-BBC59BB3B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9F74D-9B23-A578-8C73-26D6ADBE3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EC78A-5701-5865-D7C2-412F34FD8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0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08754-B060-96B6-E2AA-C45E21CB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BB508-FB2B-A14A-C3A6-3A20491F0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5A2226-2445-3B77-8403-C2ABBDEA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88DB-868E-5399-F44C-15D84D1F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6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399-B45A-1D2E-A11D-64627DCC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F34C4-6D38-B5AA-28EA-36BAEC021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D4CA2-9609-2C57-863D-F9C69874B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9FD38-7CFA-159A-530C-6B21A5D0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232C-8D55-0601-C8FC-DA4D299A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C66AA1-B984-B5F1-1285-616E3CFE7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F8F37-6890-9A41-A849-4A19E9E2E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A4D8-A57B-A4EA-2D3B-0348EF2CBD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AA89-520E-2A88-6C9D-896BFC4E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7742A-0834-3A05-F9E1-2C8C6E774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D1082-45F6-E400-A0D2-2A10683E9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2C801-3A2F-CED4-1215-37688264B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1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rgbClr val="02093C"/>
          </a:fgClr>
          <a:bgClr>
            <a:srgbClr val="02093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uerthwiki.de/wiki/index.php?title=SRH_University_Campus_F%C3%BCrth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hyperlink" Target="https://pixabay.com/pl/flaga-niemcy-bander%C4%85-flaga-niemiec-1060305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hyperlink" Target="https://www.publicdomainpictures.net/en/view-image.php?image=262430&amp;picture=flag-of-india-india-flag" TargetMode="Externa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53-97/Tools_-_Methods_Data_Analysis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picpedia.org/chalkboard/t/thank-you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erpany.com/en/resources/executive-meetings/meeting-RO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xfuel.com/en/free-photo-jmnck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hyperlink" Target="https://en.wikipedia.org/wiki/Harriet_Harman" TargetMode="External"/><Relationship Id="rId5" Type="http://schemas.openxmlformats.org/officeDocument/2006/relationships/image" Target="../media/image9.sv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9985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Unveiling the Divide: A Tale of Two Economies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9" y="29865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Female Labor Force Participation: India vs. Germany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89" y="36045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Statistical Journey Through Two Economic Landscapes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89" y="4222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India FLFPR ~30.3%, Germany ~51.3% (2022 est.)</a:t>
            </a:r>
            <a:endParaRPr 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7202625-1FEC-9F27-23F4-936290D58D31}"/>
              </a:ext>
            </a:extLst>
          </p:cNvPr>
          <p:cNvSpPr/>
          <p:nvPr/>
        </p:nvSpPr>
        <p:spPr>
          <a:xfrm>
            <a:off x="6280189" y="5155900"/>
            <a:ext cx="5271731" cy="1819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Presented By: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Aakash Vashist (100004661)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Abhishek Negi (100004670)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" pitchFamily="2" charset="-79"/>
                <a:cs typeface="Heebo" pitchFamily="2" charset="-79"/>
              </a:rPr>
              <a:t>Garima Agarwal (100004523)</a:t>
            </a:r>
          </a:p>
        </p:txBody>
      </p:sp>
      <p:pic>
        <p:nvPicPr>
          <p:cNvPr id="10" name="Picture 9" descr="A group of orange letters on a black background&#10;&#10;AI-generated content may be incorrect.">
            <a:extLst>
              <a:ext uri="{FF2B5EF4-FFF2-40B4-BE49-F238E27FC236}">
                <a16:creationId xmlns:a16="http://schemas.microsoft.com/office/drawing/2014/main" id="{D5E531C0-32B2-CFE2-4663-8A5C330D6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096206" y="5935654"/>
            <a:ext cx="1740404" cy="13439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B4FE8E-F26A-167E-D379-CDFD33E39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49DA12-56A3-CDB7-4053-9975D1A34A16}"/>
              </a:ext>
            </a:extLst>
          </p:cNvPr>
          <p:cNvSpPr/>
          <p:nvPr/>
        </p:nvSpPr>
        <p:spPr>
          <a:xfrm>
            <a:off x="889000" y="694374"/>
            <a:ext cx="13332326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CLT (Sample Means) - Germany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E614A9-005B-AD30-625F-722C8C49DE3D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316388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49D786F6-A6CA-86D3-3B9F-0BCF9BF00C64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7.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F9A11DC6-09FC-33C0-BEDE-08E88C7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FBB6A57D-34B5-7B35-669A-66A18CD4D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7" name="Picture 6" descr="A graph of a tall pyramid with Burj Khalifa in the background&#10;&#10;AI-generated content may be incorrect.">
            <a:extLst>
              <a:ext uri="{FF2B5EF4-FFF2-40B4-BE49-F238E27FC236}">
                <a16:creationId xmlns:a16="http://schemas.microsoft.com/office/drawing/2014/main" id="{914A6893-318C-8D75-37A2-D6CD1BC50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79" y="1945063"/>
            <a:ext cx="12265331" cy="4980577"/>
          </a:xfrm>
          <a:prstGeom prst="rect">
            <a:avLst/>
          </a:prstGeom>
        </p:spPr>
      </p:pic>
      <p:pic>
        <p:nvPicPr>
          <p:cNvPr id="9" name="Picture 8" descr="A graph of a number of columns">
            <a:extLst>
              <a:ext uri="{FF2B5EF4-FFF2-40B4-BE49-F238E27FC236}">
                <a16:creationId xmlns:a16="http://schemas.microsoft.com/office/drawing/2014/main" id="{85A5F887-185B-742F-5257-EC3C0C6B0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80" y="1945061"/>
            <a:ext cx="12265330" cy="4991315"/>
          </a:xfrm>
          <a:prstGeom prst="rect">
            <a:avLst/>
          </a:prstGeom>
        </p:spPr>
      </p:pic>
      <p:pic>
        <p:nvPicPr>
          <p:cNvPr id="6" name="Picture 5" descr="A graph of a number of bars">
            <a:extLst>
              <a:ext uri="{FF2B5EF4-FFF2-40B4-BE49-F238E27FC236}">
                <a16:creationId xmlns:a16="http://schemas.microsoft.com/office/drawing/2014/main" id="{1AB40BDF-0FE2-74B0-2007-473266B54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80" y="1945062"/>
            <a:ext cx="12265334" cy="49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8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A6429E-177D-9B59-434E-48A771660287}"/>
              </a:ext>
            </a:extLst>
          </p:cNvPr>
          <p:cNvSpPr/>
          <p:nvPr/>
        </p:nvSpPr>
        <p:spPr>
          <a:xfrm>
            <a:off x="548038" y="636326"/>
            <a:ext cx="8038750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Summary of the Countries 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1C36D-D532-383A-3DB3-7E4C20BFD2E8}"/>
              </a:ext>
            </a:extLst>
          </p:cNvPr>
          <p:cNvCxnSpPr>
            <a:cxnSpLocks/>
          </p:cNvCxnSpPr>
          <p:nvPr/>
        </p:nvCxnSpPr>
        <p:spPr>
          <a:xfrm>
            <a:off x="548038" y="1453252"/>
            <a:ext cx="13561662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8CD05D06-98D0-A99D-06CD-F064A34F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3800" y="567111"/>
            <a:ext cx="789435" cy="78943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6C369BE-60C9-8CD6-55BC-3C3274862C77}"/>
              </a:ext>
            </a:extLst>
          </p:cNvPr>
          <p:cNvSpPr/>
          <p:nvPr/>
        </p:nvSpPr>
        <p:spPr>
          <a:xfrm>
            <a:off x="1377844" y="1755206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3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Sample Means  (FFLPR) </a:t>
            </a:r>
            <a:endParaRPr lang="en-US" sz="3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0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19123D-9A98-A42A-6CE6-3961E8AE8CCE}"/>
              </a:ext>
            </a:extLst>
          </p:cNvPr>
          <p:cNvCxnSpPr>
            <a:cxnSpLocks/>
          </p:cNvCxnSpPr>
          <p:nvPr/>
        </p:nvCxnSpPr>
        <p:spPr>
          <a:xfrm>
            <a:off x="548038" y="2687522"/>
            <a:ext cx="606973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A5736E-DA44-79DE-134E-8AA308D3D356}"/>
              </a:ext>
            </a:extLst>
          </p:cNvPr>
          <p:cNvCxnSpPr>
            <a:cxnSpLocks/>
          </p:cNvCxnSpPr>
          <p:nvPr/>
        </p:nvCxnSpPr>
        <p:spPr>
          <a:xfrm>
            <a:off x="7501180" y="2682644"/>
            <a:ext cx="6688381" cy="17032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5B8E84-2A3D-6C17-73F3-684C47F286C0}"/>
              </a:ext>
            </a:extLst>
          </p:cNvPr>
          <p:cNvCxnSpPr>
            <a:cxnSpLocks/>
          </p:cNvCxnSpPr>
          <p:nvPr/>
        </p:nvCxnSpPr>
        <p:spPr>
          <a:xfrm>
            <a:off x="7182819" y="1453252"/>
            <a:ext cx="0" cy="3371411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0">
            <a:extLst>
              <a:ext uri="{FF2B5EF4-FFF2-40B4-BE49-F238E27FC236}">
                <a16:creationId xmlns:a16="http://schemas.microsoft.com/office/drawing/2014/main" id="{1355493A-1BED-A998-A2ED-267DC1E0F6E9}"/>
              </a:ext>
            </a:extLst>
          </p:cNvPr>
          <p:cNvSpPr/>
          <p:nvPr/>
        </p:nvSpPr>
        <p:spPr>
          <a:xfrm>
            <a:off x="548038" y="3152498"/>
            <a:ext cx="517899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 (Sample size n = 30)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063B72C2-194F-4927-6B29-E858FD7A7BA7}"/>
              </a:ext>
            </a:extLst>
          </p:cNvPr>
          <p:cNvSpPr/>
          <p:nvPr/>
        </p:nvSpPr>
        <p:spPr>
          <a:xfrm>
            <a:off x="548038" y="3806869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Shapiro p-value: 0.1827 (Normal) 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pic>
        <p:nvPicPr>
          <p:cNvPr id="23" name="Picture 22" descr="A flag with a white circle in the center&#10;&#10;AI-generated content may be incorrect.">
            <a:extLst>
              <a:ext uri="{FF2B5EF4-FFF2-40B4-BE49-F238E27FC236}">
                <a16:creationId xmlns:a16="http://schemas.microsoft.com/office/drawing/2014/main" id="{52EFB1CB-40DD-42C2-6C63-72BBF1DD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8038" y="1805494"/>
            <a:ext cx="1043472" cy="719006"/>
          </a:xfrm>
          <a:prstGeom prst="rect">
            <a:avLst/>
          </a:prstGeom>
        </p:spPr>
      </p:pic>
      <p:pic>
        <p:nvPicPr>
          <p:cNvPr id="25" name="Picture 24" descr="A red and yellow flag">
            <a:extLst>
              <a:ext uri="{FF2B5EF4-FFF2-40B4-BE49-F238E27FC236}">
                <a16:creationId xmlns:a16="http://schemas.microsoft.com/office/drawing/2014/main" id="{73A2AEFB-66EA-1736-15F7-44D4263E2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3317" y="1755207"/>
            <a:ext cx="1043471" cy="7190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5574D6E-96C8-EAC0-DB30-066EB8C33F32}"/>
              </a:ext>
            </a:extLst>
          </p:cNvPr>
          <p:cNvSpPr txBox="1"/>
          <p:nvPr/>
        </p:nvSpPr>
        <p:spPr>
          <a:xfrm>
            <a:off x="299208" y="5377249"/>
            <a:ext cx="7124717" cy="55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Tests (Final Values) :</a:t>
            </a:r>
            <a:endParaRPr lang="en-US" sz="3000" b="1" kern="1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A2511BF4-C7B5-0263-2673-BEA4D673CD39}"/>
              </a:ext>
            </a:extLst>
          </p:cNvPr>
          <p:cNvSpPr/>
          <p:nvPr/>
        </p:nvSpPr>
        <p:spPr>
          <a:xfrm>
            <a:off x="8502992" y="1720981"/>
            <a:ext cx="606973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3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Sample Means  (FFLPR) </a:t>
            </a:r>
            <a:endParaRPr lang="en-US" sz="3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0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2E527809-151D-B35B-E6F3-6F9B0AE4469E}"/>
              </a:ext>
            </a:extLst>
          </p:cNvPr>
          <p:cNvSpPr/>
          <p:nvPr/>
        </p:nvSpPr>
        <p:spPr>
          <a:xfrm>
            <a:off x="7447581" y="3094142"/>
            <a:ext cx="5943563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Germany (Sample size n = 30)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3050B18F-BBF4-9CA2-F427-3EC220EEA4AE}"/>
              </a:ext>
            </a:extLst>
          </p:cNvPr>
          <p:cNvSpPr/>
          <p:nvPr/>
        </p:nvSpPr>
        <p:spPr>
          <a:xfrm>
            <a:off x="7447581" y="3748513"/>
            <a:ext cx="6521077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4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Shapiro p-value: 0.0936 (Normal) 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FFA61-19E9-6BF5-A39E-000B0D75018F}"/>
              </a:ext>
            </a:extLst>
          </p:cNvPr>
          <p:cNvSpPr txBox="1"/>
          <p:nvPr/>
        </p:nvSpPr>
        <p:spPr>
          <a:xfrm>
            <a:off x="660866" y="6496616"/>
            <a:ext cx="933901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 kern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Welch’s t-test (unequal variances) p = 0.0000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9C5D0-A74A-D0C0-7A50-3B44123760C1}"/>
              </a:ext>
            </a:extLst>
          </p:cNvPr>
          <p:cNvSpPr txBox="1"/>
          <p:nvPr/>
        </p:nvSpPr>
        <p:spPr>
          <a:xfrm>
            <a:off x="1005029" y="7041198"/>
            <a:ext cx="933901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 kern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Mann-Whitney U test (non-parametric) p = 0.0000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CED57-8069-8945-1F9A-E943140D2226}"/>
              </a:ext>
            </a:extLst>
          </p:cNvPr>
          <p:cNvSpPr txBox="1"/>
          <p:nvPr/>
        </p:nvSpPr>
        <p:spPr>
          <a:xfrm>
            <a:off x="384138" y="6025187"/>
            <a:ext cx="933901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 kern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Levene’s Test (equal variances): p = 0.7300</a:t>
            </a:r>
          </a:p>
        </p:txBody>
      </p:sp>
    </p:spTree>
    <p:extLst>
      <p:ext uri="{BB962C8B-B14F-4D97-AF65-F5344CB8AC3E}">
        <p14:creationId xmlns:p14="http://schemas.microsoft.com/office/powerpoint/2010/main" val="398104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4C12CD-F533-C564-CA6F-07018B4C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3BF7BD-A618-4724-423F-E9E978B2BC73}"/>
              </a:ext>
            </a:extLst>
          </p:cNvPr>
          <p:cNvSpPr/>
          <p:nvPr/>
        </p:nvSpPr>
        <p:spPr>
          <a:xfrm>
            <a:off x="889000" y="694374"/>
            <a:ext cx="11390085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Final Mean Comparison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B67697-350A-B8BE-FE07-872AD8762DF4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5161B95C-52CF-1A35-31C4-A042A1D6B1D2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8.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1E3579B0-1380-96E2-2338-D3C059B7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D133C668-F511-DE26-17BF-87169C8FE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6" name="Picture 5" descr="A graph showing the number of people in the labor force">
            <a:extLst>
              <a:ext uri="{FF2B5EF4-FFF2-40B4-BE49-F238E27FC236}">
                <a16:creationId xmlns:a16="http://schemas.microsoft.com/office/drawing/2014/main" id="{4E3F1271-E780-ECBD-5A1E-23AC00B1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80" y="1962269"/>
            <a:ext cx="12265334" cy="49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5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Bridging the Gap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78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35208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insights highlight stark FLFPR  differences and growth potential.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713803" y="3278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450919" y="335208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Gender equality drives economic empowerment and social progress.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8944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49681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Collaborative efforts can close the participation gap globally.</a:t>
            </a:r>
            <a:endParaRPr lang="en-US" sz="17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Graphic 10" descr="Business Growth with solid fill">
            <a:extLst>
              <a:ext uri="{FF2B5EF4-FFF2-40B4-BE49-F238E27FC236}">
                <a16:creationId xmlns:a16="http://schemas.microsoft.com/office/drawing/2014/main" id="{1F3E46A9-58D2-56BC-C697-67EBA577F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51" y="3325146"/>
            <a:ext cx="416779" cy="416779"/>
          </a:xfrm>
          <a:prstGeom prst="rect">
            <a:avLst/>
          </a:prstGeom>
        </p:spPr>
      </p:pic>
      <p:pic>
        <p:nvPicPr>
          <p:cNvPr id="17" name="Graphic 16" descr="Bank with solid fill">
            <a:extLst>
              <a:ext uri="{FF2B5EF4-FFF2-40B4-BE49-F238E27FC236}">
                <a16:creationId xmlns:a16="http://schemas.microsoft.com/office/drawing/2014/main" id="{C64CAD96-0F47-A4CC-5A54-9F3BBBFC2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2571" y="3325146"/>
            <a:ext cx="414653" cy="414653"/>
          </a:xfrm>
          <a:prstGeom prst="rect">
            <a:avLst/>
          </a:prstGeom>
        </p:spPr>
      </p:pic>
      <p:pic>
        <p:nvPicPr>
          <p:cNvPr id="19" name="Graphic 18" descr="Group with solid fill">
            <a:extLst>
              <a:ext uri="{FF2B5EF4-FFF2-40B4-BE49-F238E27FC236}">
                <a16:creationId xmlns:a16="http://schemas.microsoft.com/office/drawing/2014/main" id="{05A3F374-D29F-51F1-65E0-E94EE0845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821" y="4924452"/>
            <a:ext cx="450238" cy="450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BEDDD0-99D9-73BC-8AF2-0D54E66A0D5E}"/>
              </a:ext>
            </a:extLst>
          </p:cNvPr>
          <p:cNvSpPr/>
          <p:nvPr/>
        </p:nvSpPr>
        <p:spPr>
          <a:xfrm>
            <a:off x="889001" y="714136"/>
            <a:ext cx="2207566" cy="605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chemeClr val="accent6">
                    <a:lumMod val="20000"/>
                    <a:lumOff val="80000"/>
                  </a:schemeClr>
                </a:solidFill>
                <a:latin typeface="Prompt Medium" pitchFamily="34" charset="0"/>
                <a:cs typeface="Prompt Medium" pitchFamily="34" charset="-120"/>
              </a:rPr>
              <a:t>Sources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562B2F-85AC-CAC2-3134-26A2726B607F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79519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7C9AD1-3D9C-7D8D-7D5B-BFD9144A5BFF}"/>
              </a:ext>
            </a:extLst>
          </p:cNvPr>
          <p:cNvSpPr txBox="1"/>
          <p:nvPr/>
        </p:nvSpPr>
        <p:spPr>
          <a:xfrm>
            <a:off x="1117724" y="2889513"/>
            <a:ext cx="1256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Germany – 2022 (World Bank data via Trading Economics):Trading Economics. (2024). Germany - Employment in services, female (% of female employment).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https://tradingeconomics.com/germany/employees-services-female-percent-of-female-employment-wb-data.html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EF9B4-2B86-B78C-0F26-5ABA1032AA46}"/>
              </a:ext>
            </a:extLst>
          </p:cNvPr>
          <p:cNvSpPr txBox="1"/>
          <p:nvPr/>
        </p:nvSpPr>
        <p:spPr>
          <a:xfrm>
            <a:off x="1117724" y="1861005"/>
            <a:ext cx="1256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World Bank Open Data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</a:rPr>
              <a:t>: https://data.worldbank.org/ Shapiro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, S. S., and Wilk, M. B. (1965). An Analysis of Variance Test for Normality. Central Limit Theorem. (Various sources in theoretical statistics).</a:t>
            </a:r>
            <a:endParaRPr lang="en-IN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5EB52-C76C-85C5-46F7-84824EA2877B}"/>
              </a:ext>
            </a:extLst>
          </p:cNvPr>
          <p:cNvSpPr txBox="1"/>
          <p:nvPr/>
        </p:nvSpPr>
        <p:spPr>
          <a:xfrm>
            <a:off x="1117724" y="4472019"/>
            <a:ext cx="12566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India – 2022 (PLFS data):India Briefing. (2023, January 30). More women engaged in manufacturing activities in India: Report.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https://www.india-briefing.com/news/more-women-engaged-in-manufacturing-activities-in-india-report-33936.html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FA011-A5AC-4927-2742-8E55FA6BE7B9}"/>
              </a:ext>
            </a:extLst>
          </p:cNvPr>
          <p:cNvSpPr txBox="1"/>
          <p:nvPr/>
        </p:nvSpPr>
        <p:spPr>
          <a:xfrm>
            <a:off x="1117724" y="5776951"/>
            <a:ext cx="12566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Historical estimates for India and Germany – 1990:IMann-Whitney U test (non-parametric) International Labor Organization. (n.d.). ILOSTAT Database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. https://ilostat.ilo.org/(Note: 1990 data are approximated based on trends from the ILO and various academic estimates.)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FFF53B7F-650D-EF43-490D-378668760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891" y="5969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873A9-82CF-7AA5-D594-E42843B906E9}"/>
              </a:ext>
            </a:extLst>
          </p:cNvPr>
          <p:cNvSpPr txBox="1"/>
          <p:nvPr/>
        </p:nvSpPr>
        <p:spPr>
          <a:xfrm>
            <a:off x="1117723" y="6898590"/>
            <a:ext cx="1256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All the plots, graphs and code: 53-97. (n.d.).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</a:rPr>
              <a:t>Tools &amp; Methods: Data Analysis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hlinkClick r:id="rId4"/>
              </a:rPr>
              <a:t>[GitHub repository].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8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0793F9A-EE05-819C-72DE-63CBEAC7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B5CF48-B52D-BB5F-27A0-AE08FA85E409}"/>
              </a:ext>
            </a:extLst>
          </p:cNvPr>
          <p:cNvSpPr/>
          <p:nvPr/>
        </p:nvSpPr>
        <p:spPr>
          <a:xfrm>
            <a:off x="793790" y="448131"/>
            <a:ext cx="8973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Connect With Us! 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975BD-7A8D-13C2-51F4-BD8112475C32}"/>
              </a:ext>
            </a:extLst>
          </p:cNvPr>
          <p:cNvCxnSpPr>
            <a:cxnSpLocks/>
          </p:cNvCxnSpPr>
          <p:nvPr/>
        </p:nvCxnSpPr>
        <p:spPr>
          <a:xfrm>
            <a:off x="889001" y="1276169"/>
            <a:ext cx="11220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91BC27F1-0126-BEC1-8CD4-903F1053C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0311" y="399263"/>
            <a:ext cx="757647" cy="757647"/>
          </a:xfrm>
          <a:prstGeom prst="rect">
            <a:avLst/>
          </a:prstGeom>
        </p:spPr>
      </p:pic>
      <p:pic>
        <p:nvPicPr>
          <p:cNvPr id="24" name="Picture 23" descr="A qr code with text">
            <a:extLst>
              <a:ext uri="{FF2B5EF4-FFF2-40B4-BE49-F238E27FC236}">
                <a16:creationId xmlns:a16="http://schemas.microsoft.com/office/drawing/2014/main" id="{AB2905C5-C02C-C219-1024-7C54B2F965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3" t="855" r="1638" b="17430"/>
          <a:stretch/>
        </p:blipFill>
        <p:spPr>
          <a:xfrm>
            <a:off x="5280303" y="2323131"/>
            <a:ext cx="4141465" cy="4092268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509030CF-5C50-1551-058D-62552AD90B6F}"/>
              </a:ext>
            </a:extLst>
          </p:cNvPr>
          <p:cNvSpPr/>
          <p:nvPr/>
        </p:nvSpPr>
        <p:spPr>
          <a:xfrm>
            <a:off x="1089195" y="6599041"/>
            <a:ext cx="3550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Aakash Vashist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AA4DB37F-1723-A78F-556D-3C2DD97EFBBD}"/>
              </a:ext>
            </a:extLst>
          </p:cNvPr>
          <p:cNvSpPr/>
          <p:nvPr/>
        </p:nvSpPr>
        <p:spPr>
          <a:xfrm>
            <a:off x="5575708" y="6599041"/>
            <a:ext cx="3550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Abhishek Negi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F6B114D6-AD1C-A667-91A4-47265C470269}"/>
              </a:ext>
            </a:extLst>
          </p:cNvPr>
          <p:cNvSpPr/>
          <p:nvPr/>
        </p:nvSpPr>
        <p:spPr>
          <a:xfrm>
            <a:off x="9990550" y="6584339"/>
            <a:ext cx="3750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</a:rPr>
              <a:t>Garima Agarwal </a:t>
            </a:r>
            <a:endParaRPr lang="en-US" sz="35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Picture 32" descr="A qr code with text&#10;&#10;AI-generated content may be incorrect.">
            <a:extLst>
              <a:ext uri="{FF2B5EF4-FFF2-40B4-BE49-F238E27FC236}">
                <a16:creationId xmlns:a16="http://schemas.microsoft.com/office/drawing/2014/main" id="{6C6BB8B5-B01A-2D42-1867-E6196F48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2" t="2178" r="1734" b="19814"/>
          <a:stretch/>
        </p:blipFill>
        <p:spPr>
          <a:xfrm>
            <a:off x="5280302" y="2314291"/>
            <a:ext cx="4141465" cy="4016999"/>
          </a:xfrm>
          <a:prstGeom prst="rect">
            <a:avLst/>
          </a:prstGeom>
        </p:spPr>
      </p:pic>
      <p:pic>
        <p:nvPicPr>
          <p:cNvPr id="35" name="Picture 34" descr="A qr code with a black border&#10;&#10;AI-generated content may be incorrect.">
            <a:extLst>
              <a:ext uri="{FF2B5EF4-FFF2-40B4-BE49-F238E27FC236}">
                <a16:creationId xmlns:a16="http://schemas.microsoft.com/office/drawing/2014/main" id="{55FE56AD-21C0-E262-5EA3-54DE9AA7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25" b="22045"/>
          <a:stretch/>
        </p:blipFill>
        <p:spPr>
          <a:xfrm>
            <a:off x="730629" y="2314290"/>
            <a:ext cx="4204624" cy="4016999"/>
          </a:xfrm>
          <a:prstGeom prst="rect">
            <a:avLst/>
          </a:prstGeom>
        </p:spPr>
      </p:pic>
      <p:pic>
        <p:nvPicPr>
          <p:cNvPr id="37" name="Picture 36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4B673275-B386-2BC8-B817-2AFE0D5B78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60" b="22046"/>
          <a:stretch/>
        </p:blipFill>
        <p:spPr>
          <a:xfrm>
            <a:off x="9766816" y="2323131"/>
            <a:ext cx="4228733" cy="4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9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217D86D-A5B3-3617-7BDC-471C4B4C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halkboard with a message on it">
            <a:extLst>
              <a:ext uri="{FF2B5EF4-FFF2-40B4-BE49-F238E27FC236}">
                <a16:creationId xmlns:a16="http://schemas.microsoft.com/office/drawing/2014/main" id="{33A3E9DB-58FC-34AE-D574-10A3B638E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meeting">
            <a:extLst>
              <a:ext uri="{FF2B5EF4-FFF2-40B4-BE49-F238E27FC236}">
                <a16:creationId xmlns:a16="http://schemas.microsoft.com/office/drawing/2014/main" id="{C50D32D8-0D6A-3D33-E6E6-B76E447A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921115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F78A5A2-70A1-AF27-DE30-E5BD20EF90A6}"/>
              </a:ext>
            </a:extLst>
          </p:cNvPr>
          <p:cNvSpPr/>
          <p:nvPr/>
        </p:nvSpPr>
        <p:spPr>
          <a:xfrm>
            <a:off x="7315199" y="432384"/>
            <a:ext cx="5525597" cy="66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Table Of Contents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9E5856-3C3E-1FBF-9F1A-C52D7276F209}"/>
              </a:ext>
            </a:extLst>
          </p:cNvPr>
          <p:cNvCxnSpPr>
            <a:cxnSpLocks/>
          </p:cNvCxnSpPr>
          <p:nvPr/>
        </p:nvCxnSpPr>
        <p:spPr>
          <a:xfrm>
            <a:off x="7315200" y="1288478"/>
            <a:ext cx="526154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0">
            <a:extLst>
              <a:ext uri="{FF2B5EF4-FFF2-40B4-BE49-F238E27FC236}">
                <a16:creationId xmlns:a16="http://schemas.microsoft.com/office/drawing/2014/main" id="{F8091093-1A6C-5575-941F-6B739F779E9B}"/>
              </a:ext>
            </a:extLst>
          </p:cNvPr>
          <p:cNvSpPr/>
          <p:nvPr/>
        </p:nvSpPr>
        <p:spPr>
          <a:xfrm>
            <a:off x="7315209" y="1296630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Introduction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339FB09-72F2-84C3-EFC9-457DB3406E60}"/>
              </a:ext>
            </a:extLst>
          </p:cNvPr>
          <p:cNvSpPr/>
          <p:nvPr/>
        </p:nvSpPr>
        <p:spPr>
          <a:xfrm>
            <a:off x="7315209" y="1774643"/>
            <a:ext cx="5261550" cy="66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Statistical</a:t>
            </a:r>
            <a:r>
              <a:rPr lang="en-US" sz="2200" dirty="0">
                <a:solidFill>
                  <a:srgbClr val="C6BFEE"/>
                </a:solidFill>
                <a:latin typeface="Montserrat" pitchFamily="2" charset="0"/>
                <a:cs typeface="Prompt Medium" pitchFamily="34" charset="-120"/>
              </a:rPr>
              <a:t> </a:t>
            </a: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Measures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4FC2158A-3B46-831C-7CEF-2AD8B77070A3}"/>
              </a:ext>
            </a:extLst>
          </p:cNvPr>
          <p:cNvSpPr/>
          <p:nvPr/>
        </p:nvSpPr>
        <p:spPr>
          <a:xfrm>
            <a:off x="8067207" y="2360032"/>
            <a:ext cx="4509540" cy="573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Line Plot Comparison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CB3B0A1-8ED5-6202-FEDA-B7B48DC2A73A}"/>
              </a:ext>
            </a:extLst>
          </p:cNvPr>
          <p:cNvSpPr/>
          <p:nvPr/>
        </p:nvSpPr>
        <p:spPr>
          <a:xfrm>
            <a:off x="8067207" y="2835707"/>
            <a:ext cx="4897686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Distribution Graph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C53E0A5-21C0-8D8F-D1C2-62BAB8C47A4A}"/>
              </a:ext>
            </a:extLst>
          </p:cNvPr>
          <p:cNvSpPr/>
          <p:nvPr/>
        </p:nvSpPr>
        <p:spPr>
          <a:xfrm>
            <a:off x="8067219" y="3305031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Yearly By Change %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33DEC55-9331-6040-4644-E96EA9661CF7}"/>
              </a:ext>
            </a:extLst>
          </p:cNvPr>
          <p:cNvSpPr/>
          <p:nvPr/>
        </p:nvSpPr>
        <p:spPr>
          <a:xfrm>
            <a:off x="7318896" y="6407525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Conclusion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pic>
        <p:nvPicPr>
          <p:cNvPr id="5" name="Picture 4" descr="A person holding a pen and papers on a desk">
            <a:extLst>
              <a:ext uri="{FF2B5EF4-FFF2-40B4-BE49-F238E27FC236}">
                <a16:creationId xmlns:a16="http://schemas.microsoft.com/office/drawing/2014/main" id="{332651AF-2707-E071-21A0-8AF7BA6EB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5921115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4BBE270-49B0-53B5-BA32-42C3B37084E1}"/>
              </a:ext>
            </a:extLst>
          </p:cNvPr>
          <p:cNvSpPr/>
          <p:nvPr/>
        </p:nvSpPr>
        <p:spPr>
          <a:xfrm>
            <a:off x="8070906" y="3839655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Q-Q Plot For Normality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97F5F13-AF3C-6A86-1384-1C85D2331A42}"/>
              </a:ext>
            </a:extLst>
          </p:cNvPr>
          <p:cNvSpPr/>
          <p:nvPr/>
        </p:nvSpPr>
        <p:spPr>
          <a:xfrm>
            <a:off x="8067207" y="4451966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CLT (Sample Means) - India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137DC393-66E6-83AB-7305-909037996206}"/>
              </a:ext>
            </a:extLst>
          </p:cNvPr>
          <p:cNvSpPr/>
          <p:nvPr/>
        </p:nvSpPr>
        <p:spPr>
          <a:xfrm>
            <a:off x="8070906" y="4974693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CLT (Sample Means) - Germany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359EFCD4-A730-7680-38EF-3D4E6743D0AB}"/>
              </a:ext>
            </a:extLst>
          </p:cNvPr>
          <p:cNvSpPr/>
          <p:nvPr/>
        </p:nvSpPr>
        <p:spPr>
          <a:xfrm>
            <a:off x="8070906" y="5598901"/>
            <a:ext cx="5785956" cy="841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Final Mean Comparison After T- Test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5752ED4F-75E5-C8CF-AF97-59948B93AFC3}"/>
              </a:ext>
            </a:extLst>
          </p:cNvPr>
          <p:cNvSpPr/>
          <p:nvPr/>
        </p:nvSpPr>
        <p:spPr>
          <a:xfrm>
            <a:off x="7318896" y="6876849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Prompt Medium" pitchFamily="34" charset="-120"/>
              </a:rPr>
              <a:t>Resources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8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35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Setting the Stage: Introducing FLFPR</a:t>
            </a:r>
            <a:endParaRPr lang="en-US" sz="445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FLFPR?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Percentage of women employed or actively seeking work.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 Matters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economic indicator of gender equality and workforce potential.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Trends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20000"/>
                    <a:lumOff val="8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FLFPR varies due to culture, economy, and policy differences worldwide.</a:t>
            </a:r>
            <a:endParaRPr lang="en-US" sz="17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C0BB0D4F-8ABE-7025-34B3-29F23E95A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159" y="3333095"/>
            <a:ext cx="426363" cy="426363"/>
          </a:xfrm>
          <a:prstGeom prst="rect">
            <a:avLst/>
          </a:prstGeom>
        </p:spPr>
      </p:pic>
      <p:pic>
        <p:nvPicPr>
          <p:cNvPr id="16" name="Graphic 15" descr="Customer review with solid fill">
            <a:extLst>
              <a:ext uri="{FF2B5EF4-FFF2-40B4-BE49-F238E27FC236}">
                <a16:creationId xmlns:a16="http://schemas.microsoft.com/office/drawing/2014/main" id="{43CB2A3B-D7B4-0BE0-D880-328C75158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2172" y="3333094"/>
            <a:ext cx="426363" cy="426363"/>
          </a:xfrm>
          <a:prstGeom prst="rect">
            <a:avLst/>
          </a:prstGeom>
        </p:spPr>
      </p:pic>
      <p:pic>
        <p:nvPicPr>
          <p:cNvPr id="20" name="Graphic 19" descr="Statistics with solid fill">
            <a:extLst>
              <a:ext uri="{FF2B5EF4-FFF2-40B4-BE49-F238E27FC236}">
                <a16:creationId xmlns:a16="http://schemas.microsoft.com/office/drawing/2014/main" id="{42BD56D0-664D-7C93-3EB8-86D32D75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6740" y="5428298"/>
            <a:ext cx="457200" cy="457200"/>
          </a:xfrm>
          <a:prstGeom prst="rect">
            <a:avLst/>
          </a:prstGeom>
        </p:spPr>
      </p:pic>
      <p:pic>
        <p:nvPicPr>
          <p:cNvPr id="22" name="Picture 21" descr="A person in a red suit">
            <a:extLst>
              <a:ext uri="{FF2B5EF4-FFF2-40B4-BE49-F238E27FC236}">
                <a16:creationId xmlns:a16="http://schemas.microsoft.com/office/drawing/2014/main" id="{3FD9DF6E-5E9E-1481-1CB4-BDC460DBC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0" y="2603"/>
            <a:ext cx="5486399" cy="8226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CD8EE3F-3D22-4AC0-DED4-1616E5B0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687354-9124-50D3-1E5C-5D0624CA091C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Painting the Picture: Line Plot Comparison</a:t>
            </a:r>
            <a:endParaRPr lang="en-US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1B64AF-EBA5-6105-3919-8E6297A1F52E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467B768E-0753-0781-71ED-8EC8BFCB73A6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1.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02BABCD6-13FD-7357-6981-D1036DE1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6373986" cy="497410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3B05844-8DB0-4C36-81AE-883359A6386E}"/>
              </a:ext>
            </a:extLst>
          </p:cNvPr>
          <p:cNvSpPr/>
          <p:nvPr/>
        </p:nvSpPr>
        <p:spPr>
          <a:xfrm>
            <a:off x="8008314" y="1767898"/>
            <a:ext cx="3814011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463B7-3152-3FB8-7AA9-2133AA5BE172}"/>
              </a:ext>
            </a:extLst>
          </p:cNvPr>
          <p:cNvSpPr txBox="1"/>
          <p:nvPr/>
        </p:nvSpPr>
        <p:spPr>
          <a:xfrm>
            <a:off x="8008314" y="2587518"/>
            <a:ext cx="573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shows a consistent upward trend, increasing from around 45% in 1990 to over 55% in 2022,  indicating progressive inclusion of women in the workforce.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52F65-5B35-24AE-888F-D68E32A505B0}"/>
              </a:ext>
            </a:extLst>
          </p:cNvPr>
          <p:cNvSpPr txBox="1"/>
          <p:nvPr/>
        </p:nvSpPr>
        <p:spPr>
          <a:xfrm>
            <a:off x="8008313" y="4122370"/>
            <a:ext cx="573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India's FLFPR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rose slightly from about 30% in 1990 to a peak near 35% in the early 2000s, but then saw a steady decline until around 2020, before a slight recovery by 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5B345-132C-44C4-9B1B-4E90ED19AC8D}"/>
              </a:ext>
            </a:extLst>
          </p:cNvPr>
          <p:cNvSpPr txBox="1"/>
          <p:nvPr/>
        </p:nvSpPr>
        <p:spPr>
          <a:xfrm>
            <a:off x="7961524" y="5657222"/>
            <a:ext cx="5733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Overall comparison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 highlights a widening gap between the two countries, with Germany maintaining significantly higher and improving female labor participation, whereas India's rate remained lower and showed a long-term decline.</a:t>
            </a:r>
          </a:p>
        </p:txBody>
      </p:sp>
    </p:spTree>
    <p:extLst>
      <p:ext uri="{BB962C8B-B14F-4D97-AF65-F5344CB8AC3E}">
        <p14:creationId xmlns:p14="http://schemas.microsoft.com/office/powerpoint/2010/main" val="96082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4DDD6F-22E2-5645-3C91-D7DFF47ED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8469D7-0BCC-DEAE-E14E-49024C1F2BF2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Pie Chart Comparison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BF8880-1EAD-4737-2D74-CDA6799ECA78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D498BADE-79D5-22D9-9EA9-D431D16672B7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2. </a:t>
            </a:r>
          </a:p>
        </p:txBody>
      </p:sp>
      <p:pic>
        <p:nvPicPr>
          <p:cNvPr id="6" name="Picture 5" descr="A green pie chart with a red triangle&#10;&#10;AI-generated content may be incorrect.">
            <a:extLst>
              <a:ext uri="{FF2B5EF4-FFF2-40B4-BE49-F238E27FC236}">
                <a16:creationId xmlns:a16="http://schemas.microsoft.com/office/drawing/2014/main" id="{5EE59444-DF39-7567-AC83-1AE7A003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40" y="4986365"/>
            <a:ext cx="2963115" cy="1873737"/>
          </a:xfrm>
          <a:prstGeom prst="rect">
            <a:avLst/>
          </a:prstGeom>
        </p:spPr>
      </p:pic>
      <p:pic>
        <p:nvPicPr>
          <p:cNvPr id="8" name="Picture 7" descr="A pie chart with a number of different colored parts&#10;&#10;AI-generated content may be incorrect.">
            <a:extLst>
              <a:ext uri="{FF2B5EF4-FFF2-40B4-BE49-F238E27FC236}">
                <a16:creationId xmlns:a16="http://schemas.microsoft.com/office/drawing/2014/main" id="{FAE04EFC-774D-D184-3932-26C9D084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86" y="2061772"/>
            <a:ext cx="2981024" cy="1873739"/>
          </a:xfrm>
          <a:prstGeom prst="rect">
            <a:avLst/>
          </a:prstGeom>
        </p:spPr>
      </p:pic>
      <p:pic>
        <p:nvPicPr>
          <p:cNvPr id="10" name="Picture 9" descr="A pie chart with a string&#10;&#10;AI-generated content may be incorrect.">
            <a:extLst>
              <a:ext uri="{FF2B5EF4-FFF2-40B4-BE49-F238E27FC236}">
                <a16:creationId xmlns:a16="http://schemas.microsoft.com/office/drawing/2014/main" id="{0F12CA73-8B84-394C-284D-F8A07EA93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897" y="4986364"/>
            <a:ext cx="2981024" cy="1873738"/>
          </a:xfrm>
          <a:prstGeom prst="rect">
            <a:avLst/>
          </a:prstGeom>
        </p:spPr>
      </p:pic>
      <p:pic>
        <p:nvPicPr>
          <p:cNvPr id="12" name="Picture 11" descr="A yellow pie chart with a green triangle&#10;&#10;AI-generated content may be incorrect.">
            <a:extLst>
              <a:ext uri="{FF2B5EF4-FFF2-40B4-BE49-F238E27FC236}">
                <a16:creationId xmlns:a16="http://schemas.microsoft.com/office/drawing/2014/main" id="{FB0CDB7F-2BB0-230C-C6AC-06D498CA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97" y="2061772"/>
            <a:ext cx="2981024" cy="1873739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0335A85D-5B3C-F962-2634-C6B58C243570}"/>
              </a:ext>
            </a:extLst>
          </p:cNvPr>
          <p:cNvSpPr/>
          <p:nvPr/>
        </p:nvSpPr>
        <p:spPr>
          <a:xfrm>
            <a:off x="11387184" y="2349776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Germany: 2022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43AD2C9-89F3-1E3A-BD8B-7A30061629F2}"/>
              </a:ext>
            </a:extLst>
          </p:cNvPr>
          <p:cNvSpPr/>
          <p:nvPr/>
        </p:nvSpPr>
        <p:spPr>
          <a:xfrm>
            <a:off x="1006642" y="5596282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India: 1990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47FA4B94-AD1E-66A8-20CE-E7F91AFF9F31}"/>
              </a:ext>
            </a:extLst>
          </p:cNvPr>
          <p:cNvSpPr/>
          <p:nvPr/>
        </p:nvSpPr>
        <p:spPr>
          <a:xfrm>
            <a:off x="11387184" y="5596282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India: 2022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CB0EBB33-5F13-4D55-BF72-1D20C71D1FD2}"/>
              </a:ext>
            </a:extLst>
          </p:cNvPr>
          <p:cNvSpPr/>
          <p:nvPr/>
        </p:nvSpPr>
        <p:spPr>
          <a:xfrm>
            <a:off x="1006642" y="2497136"/>
            <a:ext cx="2388974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</a:rPr>
              <a:t>Germany: 1990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95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881218-7784-8E2F-D2F9-ECBD6F0A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16FFE36-A8FF-5A73-C075-DB6E0A58B004}"/>
              </a:ext>
            </a:extLst>
          </p:cNvPr>
          <p:cNvSpPr/>
          <p:nvPr/>
        </p:nvSpPr>
        <p:spPr>
          <a:xfrm>
            <a:off x="889000" y="694374"/>
            <a:ext cx="11363959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Distribution Of FLFPR: India Vs Germany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FA6B-77C2-B07D-D40B-29D7F93F61CD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33061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290F322A-C15C-EF7B-25E1-39EFC6920871}"/>
              </a:ext>
            </a:extLst>
          </p:cNvPr>
          <p:cNvSpPr/>
          <p:nvPr/>
        </p:nvSpPr>
        <p:spPr>
          <a:xfrm>
            <a:off x="12787447" y="7126342"/>
            <a:ext cx="674553" cy="57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3.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9AC59-ED8F-1851-0919-846D00FE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2421803"/>
            <a:ext cx="6608988" cy="4503836"/>
          </a:xfrm>
          <a:prstGeom prst="rect">
            <a:avLst/>
          </a:prstGeom>
        </p:spPr>
      </p:pic>
      <p:pic>
        <p:nvPicPr>
          <p:cNvPr id="4" name="Picture 3" descr="A graph of a number of lines">
            <a:extLst>
              <a:ext uri="{FF2B5EF4-FFF2-40B4-BE49-F238E27FC236}">
                <a16:creationId xmlns:a16="http://schemas.microsoft.com/office/drawing/2014/main" id="{F41DE6D2-A7F1-3184-FD88-6CEB34B5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84" y="2024788"/>
            <a:ext cx="12443314" cy="51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111878-18AA-8073-40ED-EB7C518F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558794-7F48-E04D-4E7B-0C6D5E900D04}"/>
              </a:ext>
            </a:extLst>
          </p:cNvPr>
          <p:cNvSpPr/>
          <p:nvPr/>
        </p:nvSpPr>
        <p:spPr>
          <a:xfrm>
            <a:off x="889000" y="694374"/>
            <a:ext cx="11272519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Histogram Comparison 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A32A1F-924D-9D87-6444-24FE504DDCC8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127251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D6C769FD-B93D-BD1C-6459-3E93A1E118C0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4.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C1514754-963D-755E-9C7E-CC4BC8CE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6" name="Picture 5" descr="A comparison of graphs with different colored bars">
            <a:extLst>
              <a:ext uri="{FF2B5EF4-FFF2-40B4-BE49-F238E27FC236}">
                <a16:creationId xmlns:a16="http://schemas.microsoft.com/office/drawing/2014/main" id="{E3433A3E-24FE-B649-66AE-12D9CED7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5" name="Picture 4" descr="A graph of different colored bars">
            <a:extLst>
              <a:ext uri="{FF2B5EF4-FFF2-40B4-BE49-F238E27FC236}">
                <a16:creationId xmlns:a16="http://schemas.microsoft.com/office/drawing/2014/main" id="{2BA4F3F6-DCFE-B50C-D723-A7AA8731E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80" y="1962268"/>
            <a:ext cx="12265334" cy="4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8B3B1A-26E7-938B-A2E1-588E37F7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42AD2A-EC69-90AB-000A-054A3615EE14}"/>
              </a:ext>
            </a:extLst>
          </p:cNvPr>
          <p:cNvSpPr/>
          <p:nvPr/>
        </p:nvSpPr>
        <p:spPr>
          <a:xfrm>
            <a:off x="889001" y="694374"/>
            <a:ext cx="1112882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Q-Q Plot For Normality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1002E-F51E-FDF1-1689-F547F84486C1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1220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21ADFAEB-9FE7-1F2E-99F0-E3616D6E4885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5.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8B0CE43B-CD2C-694D-303C-5BDA9186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23F12321-DBF5-905D-AFDF-7E35C74C5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9" name="Picture 8" descr="A comparison of a graph">
            <a:extLst>
              <a:ext uri="{FF2B5EF4-FFF2-40B4-BE49-F238E27FC236}">
                <a16:creationId xmlns:a16="http://schemas.microsoft.com/office/drawing/2014/main" id="{8388A273-6D86-0BF3-4DF7-8802D1C14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962268"/>
            <a:ext cx="12435113" cy="4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7F7687-1D46-9696-D918-23FCB5EE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B4F5DF8-C308-E917-31C5-B4AEB09D1629}"/>
              </a:ext>
            </a:extLst>
          </p:cNvPr>
          <p:cNvSpPr/>
          <p:nvPr/>
        </p:nvSpPr>
        <p:spPr>
          <a:xfrm>
            <a:off x="889000" y="694374"/>
            <a:ext cx="12265333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CLT (Sample Means) - India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3900" b="1" dirty="0">
              <a:solidFill>
                <a:schemeClr val="accent6">
                  <a:lumMod val="20000"/>
                  <a:lumOff val="80000"/>
                </a:schemeClr>
              </a:solidFill>
              <a:latin typeface="Montserrat" pitchFamily="2" charset="0"/>
              <a:cs typeface="Prompt Medium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96C35-8B5C-2EC7-E6B5-45B4400E6D50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226533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F52C3A37-D438-9780-0F1E-3D465AC6FEED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itchFamily="2" charset="0"/>
                <a:cs typeface="Mukta Light" panose="020B0604020202020204" charset="0"/>
              </a:rPr>
              <a:t>Fig 6. </a:t>
            </a:r>
          </a:p>
        </p:txBody>
      </p:sp>
      <p:pic>
        <p:nvPicPr>
          <p:cNvPr id="3" name="Picture 2" descr="A graph showing the number of women in labor">
            <a:extLst>
              <a:ext uri="{FF2B5EF4-FFF2-40B4-BE49-F238E27FC236}">
                <a16:creationId xmlns:a16="http://schemas.microsoft.com/office/drawing/2014/main" id="{78D0C3D3-AFCD-A586-0CEC-AE3E0B36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0" y="1962269"/>
            <a:ext cx="12265334" cy="4974108"/>
          </a:xfrm>
          <a:prstGeom prst="rect">
            <a:avLst/>
          </a:prstGeom>
        </p:spPr>
      </p:pic>
      <p:pic>
        <p:nvPicPr>
          <p:cNvPr id="5" name="Picture 4" descr="A graph showing the number of changes">
            <a:extLst>
              <a:ext uri="{FF2B5EF4-FFF2-40B4-BE49-F238E27FC236}">
                <a16:creationId xmlns:a16="http://schemas.microsoft.com/office/drawing/2014/main" id="{5D362197-DAEA-65E8-5BB1-248C5117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0" y="1955799"/>
            <a:ext cx="12265334" cy="4980577"/>
          </a:xfrm>
          <a:prstGeom prst="rect">
            <a:avLst/>
          </a:prstGeom>
        </p:spPr>
      </p:pic>
      <p:pic>
        <p:nvPicPr>
          <p:cNvPr id="7" name="Picture 6" descr="A graph of a tall pyramid with Burj Khalifa in the background&#10;&#10;AI-generated content may be incorrect.">
            <a:extLst>
              <a:ext uri="{FF2B5EF4-FFF2-40B4-BE49-F238E27FC236}">
                <a16:creationId xmlns:a16="http://schemas.microsoft.com/office/drawing/2014/main" id="{10232653-67A6-5E2B-2BDE-A9AA74C22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79" y="1945063"/>
            <a:ext cx="12265331" cy="4980577"/>
          </a:xfrm>
          <a:prstGeom prst="rect">
            <a:avLst/>
          </a:prstGeom>
        </p:spPr>
      </p:pic>
      <p:pic>
        <p:nvPicPr>
          <p:cNvPr id="6" name="Picture 5" descr="A diagram of a graph with Burj Khalifa in the background">
            <a:extLst>
              <a:ext uri="{FF2B5EF4-FFF2-40B4-BE49-F238E27FC236}">
                <a16:creationId xmlns:a16="http://schemas.microsoft.com/office/drawing/2014/main" id="{9E785B7C-C1FA-92C8-81BD-0D97B28C6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80" y="1934326"/>
            <a:ext cx="12265330" cy="49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4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670</Words>
  <Application>Microsoft Office PowerPoint</Application>
  <PresentationFormat>Custom</PresentationFormat>
  <Paragraphs>89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Heebo Light</vt:lpstr>
      <vt:lpstr>Montserrat</vt:lpstr>
      <vt:lpstr>Courier New</vt:lpstr>
      <vt:lpstr>Heebo</vt:lpstr>
      <vt:lpstr>Prompt Medium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Aakash Vashisht</cp:lastModifiedBy>
  <cp:revision>4</cp:revision>
  <dcterms:created xsi:type="dcterms:W3CDTF">2025-05-05T10:54:18Z</dcterms:created>
  <dcterms:modified xsi:type="dcterms:W3CDTF">2025-05-08T14:26:43Z</dcterms:modified>
</cp:coreProperties>
</file>